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9" r:id="rId3"/>
    <p:sldId id="265" r:id="rId4"/>
    <p:sldId id="271" r:id="rId5"/>
    <p:sldId id="272" r:id="rId6"/>
    <p:sldId id="266" r:id="rId7"/>
    <p:sldId id="267" r:id="rId8"/>
    <p:sldId id="268" r:id="rId9"/>
    <p:sldId id="270" r:id="rId10"/>
    <p:sldId id="273" r:id="rId11"/>
    <p:sldId id="27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84" d="100"/>
          <a:sy n="84" d="100"/>
        </p:scale>
        <p:origin x="6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8CABC-8A3A-0771-676D-859F7F4325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421418-E954-891D-25E9-1888D0588A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A68D49-46DA-7011-BB25-9ACC1CC5F609}"/>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5" name="Footer Placeholder 4">
            <a:extLst>
              <a:ext uri="{FF2B5EF4-FFF2-40B4-BE49-F238E27FC236}">
                <a16:creationId xmlns:a16="http://schemas.microsoft.com/office/drawing/2014/main" id="{9B5224B8-3D10-9F03-9099-3CFFEA1DB1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FD5F73-EC63-6308-57D8-418F0DAE912E}"/>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1719004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544A5-AF9B-737F-B1A4-86A3B6B0B80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9DB5F6-A6CD-37C5-AE0F-51E975F237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AC4B6C-1DB0-A413-CF5C-146BB6339B96}"/>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5" name="Footer Placeholder 4">
            <a:extLst>
              <a:ext uri="{FF2B5EF4-FFF2-40B4-BE49-F238E27FC236}">
                <a16:creationId xmlns:a16="http://schemas.microsoft.com/office/drawing/2014/main" id="{CA125E99-A6C1-A7B6-B17F-F042B79F7E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0EF3A-0270-CE65-7673-5E38E1EC7613}"/>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1367187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5DA1FE-4AF1-7E46-4E4D-D58D0AC367A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350D51-44A2-D93B-CE6D-9FB5B424A1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9E64B0-A94F-74CF-8772-98AF7116614F}"/>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5" name="Footer Placeholder 4">
            <a:extLst>
              <a:ext uri="{FF2B5EF4-FFF2-40B4-BE49-F238E27FC236}">
                <a16:creationId xmlns:a16="http://schemas.microsoft.com/office/drawing/2014/main" id="{D7FFB2C6-0E2B-A23C-02BA-A740D4B976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56EDC0-D99A-01C2-0B48-E2BF8D9B46BC}"/>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161220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2DD53-52BD-DE02-EC02-B53BC33A0F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B2990C-992B-227D-8266-2BF39F7492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446DC9-BA01-6267-1D2A-6E12CC142F87}"/>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5" name="Footer Placeholder 4">
            <a:extLst>
              <a:ext uri="{FF2B5EF4-FFF2-40B4-BE49-F238E27FC236}">
                <a16:creationId xmlns:a16="http://schemas.microsoft.com/office/drawing/2014/main" id="{2A560DEA-207F-1042-6DCF-A4F1DBB658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292EAA-C64B-CFD3-8F6B-1E017CB7F43D}"/>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35535646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60F6B-2CF6-7BD9-B883-C182CBD73CF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378AA5-D1B3-26F4-2BD0-437F474A3EE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7681C8-A9FA-4DF2-DEB9-5278BCA688D8}"/>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5" name="Footer Placeholder 4">
            <a:extLst>
              <a:ext uri="{FF2B5EF4-FFF2-40B4-BE49-F238E27FC236}">
                <a16:creationId xmlns:a16="http://schemas.microsoft.com/office/drawing/2014/main" id="{72019995-DE04-9628-4EFD-F3766155CE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C4E199-4B17-CFEC-2009-6649A9A6DD2C}"/>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2515691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CCA94-2919-099A-7639-0A975B9DCA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A9A645-2AEE-13B9-E635-3DB62E2603D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EED973-112F-A433-ADFB-1A58B0F6A4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2A5ECB-7C4F-12AE-4029-96839B931AD5}"/>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6" name="Footer Placeholder 5">
            <a:extLst>
              <a:ext uri="{FF2B5EF4-FFF2-40B4-BE49-F238E27FC236}">
                <a16:creationId xmlns:a16="http://schemas.microsoft.com/office/drawing/2014/main" id="{31EA07BE-6A91-DE02-9566-2A94006411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ADF810-011F-17DE-EAE0-84681B628557}"/>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2869166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053B5-E065-6790-0B48-CD5A91E8C75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2B7B80-CCBF-1593-F9C1-12D66D06D7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B12C2D-A3BB-E4B3-53AA-D9416C3E2A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7330ADF-FE84-C440-ACA9-0C25942F95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6734D6-357A-88C9-27B0-BCC5D27DE8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799FF0-1D49-AA80-B310-64EC81ED5EE6}"/>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8" name="Footer Placeholder 7">
            <a:extLst>
              <a:ext uri="{FF2B5EF4-FFF2-40B4-BE49-F238E27FC236}">
                <a16:creationId xmlns:a16="http://schemas.microsoft.com/office/drawing/2014/main" id="{ED06DC3A-9D62-172E-5D1E-4CE09E0CE2E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C9BBDDE-D2E8-403D-EBDA-11B17C0D8082}"/>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11039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5A5EE-651F-D66A-75CE-92220A1985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3E6F052-6085-04B6-6866-B1517BD988AE}"/>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4" name="Footer Placeholder 3">
            <a:extLst>
              <a:ext uri="{FF2B5EF4-FFF2-40B4-BE49-F238E27FC236}">
                <a16:creationId xmlns:a16="http://schemas.microsoft.com/office/drawing/2014/main" id="{A6F0C967-51FF-4D76-EC68-04B074D32B3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4AD1FC-EB48-22F0-A12F-8B9AEB0C5764}"/>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3530814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B18BE3-B943-9906-DF0E-EF680773C6DA}"/>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3" name="Footer Placeholder 2">
            <a:extLst>
              <a:ext uri="{FF2B5EF4-FFF2-40B4-BE49-F238E27FC236}">
                <a16:creationId xmlns:a16="http://schemas.microsoft.com/office/drawing/2014/main" id="{A86070FC-81AF-6DDD-A37E-F703E56BDC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CE6469-AC96-22DE-4A3A-A37BAFBA3833}"/>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23387386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805A5-C050-DB4C-2E9A-136573E7ED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38702A2-9654-0DD3-A18F-A162EAC17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6CF9FC-E5D9-3593-8064-B16FE1902A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E28BFA-E2C1-ECA3-6310-225ED92285FA}"/>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6" name="Footer Placeholder 5">
            <a:extLst>
              <a:ext uri="{FF2B5EF4-FFF2-40B4-BE49-F238E27FC236}">
                <a16:creationId xmlns:a16="http://schemas.microsoft.com/office/drawing/2014/main" id="{A91A766E-A66B-9A8E-DF58-4CF95447EE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F1D18-72E8-C78C-0D57-763F7D482338}"/>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4151080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6CC16-B974-2694-5DB1-7354FCE862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AEB6BC-845F-CC30-F9D3-60E1CBD4E4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D68DD37-755D-22D2-9940-5858F4A3E7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DBF8A0-0022-5988-B544-87762E651826}"/>
              </a:ext>
            </a:extLst>
          </p:cNvPr>
          <p:cNvSpPr>
            <a:spLocks noGrp="1"/>
          </p:cNvSpPr>
          <p:nvPr>
            <p:ph type="dt" sz="half" idx="10"/>
          </p:nvPr>
        </p:nvSpPr>
        <p:spPr/>
        <p:txBody>
          <a:bodyPr/>
          <a:lstStyle/>
          <a:p>
            <a:fld id="{E5107093-E195-48F7-B35C-B26B0A21EFBD}" type="datetimeFigureOut">
              <a:rPr lang="en-US" smtClean="0"/>
              <a:t>6/21/2024</a:t>
            </a:fld>
            <a:endParaRPr lang="en-US"/>
          </a:p>
        </p:txBody>
      </p:sp>
      <p:sp>
        <p:nvSpPr>
          <p:cNvPr id="6" name="Footer Placeholder 5">
            <a:extLst>
              <a:ext uri="{FF2B5EF4-FFF2-40B4-BE49-F238E27FC236}">
                <a16:creationId xmlns:a16="http://schemas.microsoft.com/office/drawing/2014/main" id="{B53530D3-A96B-708B-3C9B-074ED43C16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1CD7BB-62E4-5710-2EBD-46C543623A46}"/>
              </a:ext>
            </a:extLst>
          </p:cNvPr>
          <p:cNvSpPr>
            <a:spLocks noGrp="1"/>
          </p:cNvSpPr>
          <p:nvPr>
            <p:ph type="sldNum" sz="quarter" idx="12"/>
          </p:nvPr>
        </p:nvSpPr>
        <p:spPr/>
        <p:txBody>
          <a:bodyPr/>
          <a:lstStyle/>
          <a:p>
            <a:fld id="{8E72C077-93D6-4510-8681-31B07B592050}" type="slidenum">
              <a:rPr lang="en-US" smtClean="0"/>
              <a:t>‹#›</a:t>
            </a:fld>
            <a:endParaRPr lang="en-US"/>
          </a:p>
        </p:txBody>
      </p:sp>
    </p:spTree>
    <p:extLst>
      <p:ext uri="{BB962C8B-B14F-4D97-AF65-F5344CB8AC3E}">
        <p14:creationId xmlns:p14="http://schemas.microsoft.com/office/powerpoint/2010/main" val="1923285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C115DD-18AB-6ABE-C3C0-390DEF6FF3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AE1386-6F67-B456-324A-5144301C75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97CB03-0ED6-4F98-F732-2186CAAD2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5107093-E195-48F7-B35C-B26B0A21EFBD}" type="datetimeFigureOut">
              <a:rPr lang="en-US" smtClean="0"/>
              <a:t>6/21/2024</a:t>
            </a:fld>
            <a:endParaRPr lang="en-US"/>
          </a:p>
        </p:txBody>
      </p:sp>
      <p:sp>
        <p:nvSpPr>
          <p:cNvPr id="5" name="Footer Placeholder 4">
            <a:extLst>
              <a:ext uri="{FF2B5EF4-FFF2-40B4-BE49-F238E27FC236}">
                <a16:creationId xmlns:a16="http://schemas.microsoft.com/office/drawing/2014/main" id="{A87620FA-E3FA-156C-457D-1FCEF3F12E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1F6FB16-248E-9EA5-2A81-57EA186FA9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E72C077-93D6-4510-8681-31B07B592050}" type="slidenum">
              <a:rPr lang="en-US" smtClean="0"/>
              <a:t>‹#›</a:t>
            </a:fld>
            <a:endParaRPr lang="en-US"/>
          </a:p>
        </p:txBody>
      </p:sp>
    </p:spTree>
    <p:extLst>
      <p:ext uri="{BB962C8B-B14F-4D97-AF65-F5344CB8AC3E}">
        <p14:creationId xmlns:p14="http://schemas.microsoft.com/office/powerpoint/2010/main" val="30195828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normAutofit fontScale="90000"/>
          </a:bodyPr>
          <a:lstStyle/>
          <a:p>
            <a:r>
              <a:rPr lang="en-US" dirty="0">
                <a:solidFill>
                  <a:schemeClr val="bg1"/>
                </a:solidFill>
              </a:rPr>
              <a:t>Found Meteorite Data Analysis</a:t>
            </a:r>
          </a:p>
        </p:txBody>
      </p:sp>
      <p:sp>
        <p:nvSpPr>
          <p:cNvPr id="5" name="Title 1">
            <a:extLst>
              <a:ext uri="{FF2B5EF4-FFF2-40B4-BE49-F238E27FC236}">
                <a16:creationId xmlns:a16="http://schemas.microsoft.com/office/drawing/2014/main" id="{141AE993-B48E-1F22-9D52-F8F3C6CD61E8}"/>
              </a:ext>
            </a:extLst>
          </p:cNvPr>
          <p:cNvSpPr txBox="1">
            <a:spLocks/>
          </p:cNvSpPr>
          <p:nvPr/>
        </p:nvSpPr>
        <p:spPr>
          <a:xfrm>
            <a:off x="9365456" y="5948362"/>
            <a:ext cx="2605088" cy="632618"/>
          </a:xfrm>
          <a:prstGeom prst="rect">
            <a:avLst/>
          </a:prstGeom>
          <a:solidFill>
            <a:schemeClr val="tx1">
              <a:alpha val="5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a:solidFill>
                  <a:schemeClr val="bg1"/>
                </a:solidFill>
              </a:rPr>
              <a:t>E. Baldwin</a:t>
            </a:r>
          </a:p>
        </p:txBody>
      </p:sp>
    </p:spTree>
    <p:extLst>
      <p:ext uri="{BB962C8B-B14F-4D97-AF65-F5344CB8AC3E}">
        <p14:creationId xmlns:p14="http://schemas.microsoft.com/office/powerpoint/2010/main" val="3259518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normAutofit/>
          </a:bodyPr>
          <a:lstStyle/>
          <a:p>
            <a:r>
              <a:rPr lang="en-US" dirty="0">
                <a:solidFill>
                  <a:schemeClr val="bg1"/>
                </a:solidFill>
              </a:rPr>
              <a:t>Meteorite Mass (Truncated)</a:t>
            </a:r>
          </a:p>
        </p:txBody>
      </p:sp>
      <p:grpSp>
        <p:nvGrpSpPr>
          <p:cNvPr id="21" name="Group 20">
            <a:extLst>
              <a:ext uri="{FF2B5EF4-FFF2-40B4-BE49-F238E27FC236}">
                <a16:creationId xmlns:a16="http://schemas.microsoft.com/office/drawing/2014/main" id="{25DE226C-ABB9-2209-B132-9108C1815A9D}"/>
              </a:ext>
            </a:extLst>
          </p:cNvPr>
          <p:cNvGrpSpPr/>
          <p:nvPr/>
        </p:nvGrpSpPr>
        <p:grpSpPr>
          <a:xfrm>
            <a:off x="365017" y="1864517"/>
            <a:ext cx="11461966" cy="4348392"/>
            <a:chOff x="365017" y="1864517"/>
            <a:chExt cx="11461966" cy="4348392"/>
          </a:xfrm>
        </p:grpSpPr>
        <p:pic>
          <p:nvPicPr>
            <p:cNvPr id="11" name="Picture 10">
              <a:extLst>
                <a:ext uri="{FF2B5EF4-FFF2-40B4-BE49-F238E27FC236}">
                  <a16:creationId xmlns:a16="http://schemas.microsoft.com/office/drawing/2014/main" id="{0CCC3E34-3F93-798C-082F-0B696A3C0E50}"/>
                </a:ext>
              </a:extLst>
            </p:cNvPr>
            <p:cNvPicPr>
              <a:picLocks noChangeAspect="1"/>
            </p:cNvPicPr>
            <p:nvPr/>
          </p:nvPicPr>
          <p:blipFill>
            <a:blip r:embed="rId3"/>
            <a:stretch>
              <a:fillRect/>
            </a:stretch>
          </p:blipFill>
          <p:spPr>
            <a:xfrm>
              <a:off x="4185672" y="1864518"/>
              <a:ext cx="7641311" cy="4348391"/>
            </a:xfrm>
            <a:prstGeom prst="rect">
              <a:avLst/>
            </a:prstGeom>
          </p:spPr>
        </p:pic>
        <p:pic>
          <p:nvPicPr>
            <p:cNvPr id="20" name="Picture 19">
              <a:extLst>
                <a:ext uri="{FF2B5EF4-FFF2-40B4-BE49-F238E27FC236}">
                  <a16:creationId xmlns:a16="http://schemas.microsoft.com/office/drawing/2014/main" id="{0BB52D2C-66D3-0354-309F-A288815D3F7A}"/>
                </a:ext>
              </a:extLst>
            </p:cNvPr>
            <p:cNvPicPr>
              <a:picLocks noChangeAspect="1"/>
            </p:cNvPicPr>
            <p:nvPr/>
          </p:nvPicPr>
          <p:blipFill>
            <a:blip r:embed="rId4"/>
            <a:stretch>
              <a:fillRect/>
            </a:stretch>
          </p:blipFill>
          <p:spPr>
            <a:xfrm>
              <a:off x="365017" y="1864517"/>
              <a:ext cx="4348391" cy="4348391"/>
            </a:xfrm>
            <a:prstGeom prst="rect">
              <a:avLst/>
            </a:prstGeom>
          </p:spPr>
        </p:pic>
      </p:grpSp>
    </p:spTree>
    <p:extLst>
      <p:ext uri="{BB962C8B-B14F-4D97-AF65-F5344CB8AC3E}">
        <p14:creationId xmlns:p14="http://schemas.microsoft.com/office/powerpoint/2010/main" val="351188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lstStyle/>
          <a:p>
            <a:r>
              <a:rPr lang="en-US" dirty="0">
                <a:solidFill>
                  <a:schemeClr val="bg1"/>
                </a:solidFill>
              </a:rPr>
              <a:t>Title</a:t>
            </a:r>
          </a:p>
        </p:txBody>
      </p:sp>
    </p:spTree>
    <p:extLst>
      <p:ext uri="{BB962C8B-B14F-4D97-AF65-F5344CB8AC3E}">
        <p14:creationId xmlns:p14="http://schemas.microsoft.com/office/powerpoint/2010/main" val="573513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lstStyle/>
          <a:p>
            <a:r>
              <a:rPr lang="en-US" dirty="0">
                <a:solidFill>
                  <a:schemeClr val="bg1"/>
                </a:solidFill>
              </a:rPr>
              <a:t>Total Meteorites Found</a:t>
            </a:r>
          </a:p>
        </p:txBody>
      </p:sp>
      <p:pic>
        <p:nvPicPr>
          <p:cNvPr id="11" name="Picture 10">
            <a:extLst>
              <a:ext uri="{FF2B5EF4-FFF2-40B4-BE49-F238E27FC236}">
                <a16:creationId xmlns:a16="http://schemas.microsoft.com/office/drawing/2014/main" id="{25CFFB54-053C-C94E-D546-7C027CD73B73}"/>
              </a:ext>
            </a:extLst>
          </p:cNvPr>
          <p:cNvPicPr>
            <a:picLocks noChangeAspect="1"/>
          </p:cNvPicPr>
          <p:nvPr/>
        </p:nvPicPr>
        <p:blipFill>
          <a:blip r:embed="rId3"/>
          <a:stretch>
            <a:fillRect/>
          </a:stretch>
        </p:blipFill>
        <p:spPr>
          <a:xfrm>
            <a:off x="1266825" y="1446725"/>
            <a:ext cx="9658350" cy="5191125"/>
          </a:xfrm>
          <a:prstGeom prst="rect">
            <a:avLst/>
          </a:prstGeom>
        </p:spPr>
      </p:pic>
    </p:spTree>
    <p:extLst>
      <p:ext uri="{BB962C8B-B14F-4D97-AF65-F5344CB8AC3E}">
        <p14:creationId xmlns:p14="http://schemas.microsoft.com/office/powerpoint/2010/main" val="1673194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3A08E-09A4-BC16-E210-5F9B5AB12471}"/>
              </a:ext>
            </a:extLst>
          </p:cNvPr>
          <p:cNvSpPr>
            <a:spLocks noGrp="1"/>
          </p:cNvSpPr>
          <p:nvPr>
            <p:ph type="ctrTitle"/>
          </p:nvPr>
        </p:nvSpPr>
        <p:spPr>
          <a:xfrm>
            <a:off x="762000" y="442913"/>
            <a:ext cx="10668000" cy="923130"/>
          </a:xfrm>
          <a:solidFill>
            <a:schemeClr val="tx1">
              <a:alpha val="55000"/>
            </a:schemeClr>
          </a:solidFill>
        </p:spPr>
        <p:txBody>
          <a:bodyPr>
            <a:normAutofit fontScale="90000"/>
          </a:bodyPr>
          <a:lstStyle/>
          <a:p>
            <a:r>
              <a:rPr lang="en-US" dirty="0">
                <a:solidFill>
                  <a:schemeClr val="bg1"/>
                </a:solidFill>
              </a:rPr>
              <a:t>Total Meteorites Found (1970 – 2012)</a:t>
            </a:r>
          </a:p>
        </p:txBody>
      </p:sp>
      <p:pic>
        <p:nvPicPr>
          <p:cNvPr id="4" name="Picture 3">
            <a:extLst>
              <a:ext uri="{FF2B5EF4-FFF2-40B4-BE49-F238E27FC236}">
                <a16:creationId xmlns:a16="http://schemas.microsoft.com/office/drawing/2014/main" id="{CEB020D6-D382-CFD1-9EEE-77551E7A728F}"/>
              </a:ext>
            </a:extLst>
          </p:cNvPr>
          <p:cNvPicPr>
            <a:picLocks noChangeAspect="1"/>
          </p:cNvPicPr>
          <p:nvPr/>
        </p:nvPicPr>
        <p:blipFill>
          <a:blip r:embed="rId3"/>
          <a:stretch>
            <a:fillRect/>
          </a:stretch>
        </p:blipFill>
        <p:spPr>
          <a:xfrm>
            <a:off x="968771" y="1507156"/>
            <a:ext cx="10254457" cy="5127229"/>
          </a:xfrm>
          <a:prstGeom prst="rect">
            <a:avLst/>
          </a:prstGeom>
        </p:spPr>
      </p:pic>
    </p:spTree>
    <p:extLst>
      <p:ext uri="{BB962C8B-B14F-4D97-AF65-F5344CB8AC3E}">
        <p14:creationId xmlns:p14="http://schemas.microsoft.com/office/powerpoint/2010/main" val="2753547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lstStyle/>
          <a:p>
            <a:r>
              <a:rPr lang="en-US" dirty="0">
                <a:solidFill>
                  <a:schemeClr val="bg1"/>
                </a:solidFill>
              </a:rPr>
              <a:t>Top 3 Meteorites Found</a:t>
            </a:r>
          </a:p>
        </p:txBody>
      </p:sp>
      <p:sp>
        <p:nvSpPr>
          <p:cNvPr id="4" name="Title 1">
            <a:extLst>
              <a:ext uri="{FF2B5EF4-FFF2-40B4-BE49-F238E27FC236}">
                <a16:creationId xmlns:a16="http://schemas.microsoft.com/office/drawing/2014/main" id="{76805297-3191-17B0-3A56-877F67E59594}"/>
              </a:ext>
            </a:extLst>
          </p:cNvPr>
          <p:cNvSpPr txBox="1">
            <a:spLocks/>
          </p:cNvSpPr>
          <p:nvPr/>
        </p:nvSpPr>
        <p:spPr>
          <a:xfrm>
            <a:off x="400833" y="1528175"/>
            <a:ext cx="11574049" cy="5060516"/>
          </a:xfrm>
          <a:prstGeom prst="rect">
            <a:avLst/>
          </a:prstGeom>
          <a:solidFill>
            <a:schemeClr val="tx1">
              <a:alpha val="55000"/>
            </a:schemeClr>
          </a:solidFill>
        </p:spPr>
        <p:txBody>
          <a:bodyPr vert="horz" lIns="91440" tIns="45720" rIns="91440" bIns="45720" rtlCol="0" anchor="t">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n-US" sz="1600" b="1" u="sng" dirty="0">
                <a:solidFill>
                  <a:schemeClr val="bg1"/>
                </a:solidFill>
              </a:rPr>
              <a:t>L6 Chondrites:</a:t>
            </a:r>
          </a:p>
          <a:p>
            <a:pPr marL="342900" indent="-342900" algn="l">
              <a:buFont typeface="Arial" panose="020B0604020202020204" pitchFamily="34" charset="0"/>
              <a:buChar char="•"/>
            </a:pPr>
            <a:endParaRPr lang="en-US" sz="1600" dirty="0">
              <a:solidFill>
                <a:schemeClr val="bg1"/>
              </a:solidFill>
            </a:endParaRPr>
          </a:p>
          <a:p>
            <a:pPr algn="l"/>
            <a:r>
              <a:rPr lang="en-US" sz="1600" dirty="0">
                <a:solidFill>
                  <a:schemeClr val="bg1"/>
                </a:solidFill>
              </a:rPr>
              <a:t>	</a:t>
            </a:r>
            <a:r>
              <a:rPr lang="en-US" sz="1600" u="sng" dirty="0">
                <a:solidFill>
                  <a:schemeClr val="bg1"/>
                </a:solidFill>
              </a:rPr>
              <a:t>L (Low Iron) Chondrites</a:t>
            </a:r>
            <a:r>
              <a:rPr lang="en-US" sz="1600" dirty="0">
                <a:solidFill>
                  <a:schemeClr val="bg1"/>
                </a:solidFill>
              </a:rPr>
              <a:t>: Typically around 20-25% by weight.</a:t>
            </a:r>
          </a:p>
          <a:p>
            <a:pPr marL="342900" indent="-342900" algn="l">
              <a:buFont typeface="Arial" panose="020B0604020202020204" pitchFamily="34" charset="0"/>
              <a:buChar char="•"/>
            </a:pPr>
            <a:endParaRPr lang="en-US" sz="1600" dirty="0">
              <a:solidFill>
                <a:schemeClr val="bg1"/>
              </a:solidFill>
            </a:endParaRPr>
          </a:p>
          <a:p>
            <a:pPr algn="l"/>
            <a:r>
              <a:rPr lang="en-US" sz="1600" dirty="0">
                <a:solidFill>
                  <a:schemeClr val="bg1"/>
                </a:solidFill>
              </a:rPr>
              <a:t>	</a:t>
            </a:r>
            <a:r>
              <a:rPr lang="en-US" sz="1600" u="sng" dirty="0">
                <a:solidFill>
                  <a:schemeClr val="bg1"/>
                </a:solidFill>
              </a:rPr>
              <a:t>Type 6 (Petrologic Type</a:t>
            </a:r>
            <a:r>
              <a:rPr lang="en-US" sz="1600" dirty="0">
                <a:solidFill>
                  <a:schemeClr val="bg1"/>
                </a:solidFill>
              </a:rPr>
              <a:t>): Extensive thermal metamorphism. </a:t>
            </a:r>
          </a:p>
          <a:p>
            <a:pPr algn="l"/>
            <a:r>
              <a:rPr lang="en-US" sz="1600" dirty="0">
                <a:solidFill>
                  <a:schemeClr val="bg1"/>
                </a:solidFill>
              </a:rPr>
              <a:t>		(Chondrules are generally indistinct, as they have been recrystallized and homogenized by heating.)</a:t>
            </a:r>
          </a:p>
          <a:p>
            <a:pPr marL="342900" indent="-342900" algn="l">
              <a:buFont typeface="Arial" panose="020B0604020202020204" pitchFamily="34" charset="0"/>
              <a:buChar char="•"/>
            </a:pPr>
            <a:endParaRPr lang="en-US" sz="1600" dirty="0">
              <a:solidFill>
                <a:schemeClr val="bg1"/>
              </a:solidFill>
            </a:endParaRPr>
          </a:p>
          <a:p>
            <a:pPr marL="342900" indent="-342900" algn="l">
              <a:buFont typeface="Arial" panose="020B0604020202020204" pitchFamily="34" charset="0"/>
              <a:buChar char="•"/>
            </a:pPr>
            <a:r>
              <a:rPr lang="en-US" sz="1600" b="1" u="sng" dirty="0">
                <a:solidFill>
                  <a:schemeClr val="bg1"/>
                </a:solidFill>
              </a:rPr>
              <a:t>H5 Chondrites:</a:t>
            </a:r>
          </a:p>
          <a:p>
            <a:pPr marL="342900" indent="-342900" algn="l">
              <a:buFont typeface="Arial" panose="020B0604020202020204" pitchFamily="34" charset="0"/>
              <a:buChar char="•"/>
            </a:pPr>
            <a:endParaRPr lang="en-US" sz="1600" dirty="0">
              <a:solidFill>
                <a:schemeClr val="bg1"/>
              </a:solidFill>
            </a:endParaRPr>
          </a:p>
          <a:p>
            <a:pPr algn="l"/>
            <a:r>
              <a:rPr lang="en-US" sz="1600" dirty="0">
                <a:solidFill>
                  <a:schemeClr val="bg1"/>
                </a:solidFill>
              </a:rPr>
              <a:t>	</a:t>
            </a:r>
            <a:r>
              <a:rPr lang="en-US" sz="1600" u="sng" dirty="0">
                <a:solidFill>
                  <a:schemeClr val="bg1"/>
                </a:solidFill>
              </a:rPr>
              <a:t>H (High Iron) Chondrites</a:t>
            </a:r>
            <a:r>
              <a:rPr lang="en-US" sz="1600" dirty="0">
                <a:solidFill>
                  <a:schemeClr val="bg1"/>
                </a:solidFill>
              </a:rPr>
              <a:t>: Typically around 25-30% by weight.</a:t>
            </a:r>
          </a:p>
          <a:p>
            <a:pPr algn="l"/>
            <a:r>
              <a:rPr lang="en-US" sz="1600" dirty="0">
                <a:solidFill>
                  <a:schemeClr val="bg1"/>
                </a:solidFill>
              </a:rPr>
              <a:t>	</a:t>
            </a:r>
          </a:p>
          <a:p>
            <a:pPr algn="l"/>
            <a:r>
              <a:rPr lang="en-US" sz="1600" dirty="0">
                <a:solidFill>
                  <a:schemeClr val="bg1"/>
                </a:solidFill>
              </a:rPr>
              <a:t>	</a:t>
            </a:r>
            <a:r>
              <a:rPr lang="en-US" sz="1600" u="sng" dirty="0">
                <a:solidFill>
                  <a:schemeClr val="bg1"/>
                </a:solidFill>
              </a:rPr>
              <a:t>Type 5 (Petrologic Type</a:t>
            </a:r>
            <a:r>
              <a:rPr lang="en-US" sz="1600" dirty="0">
                <a:solidFill>
                  <a:schemeClr val="bg1"/>
                </a:solidFill>
              </a:rPr>
              <a:t>): Moderate thermal metamorphism. </a:t>
            </a:r>
          </a:p>
          <a:p>
            <a:pPr algn="l"/>
            <a:r>
              <a:rPr lang="en-US" sz="1600" dirty="0">
                <a:solidFill>
                  <a:schemeClr val="bg1"/>
                </a:solidFill>
              </a:rPr>
              <a:t>		(Chondrules are still present but may show signs of recrystallization.)</a:t>
            </a:r>
          </a:p>
          <a:p>
            <a:pPr marL="342900" indent="-342900" algn="l">
              <a:buFont typeface="Arial" panose="020B0604020202020204" pitchFamily="34" charset="0"/>
              <a:buChar char="•"/>
            </a:pPr>
            <a:endParaRPr lang="en-US" sz="1600" dirty="0">
              <a:solidFill>
                <a:schemeClr val="bg1"/>
              </a:solidFill>
            </a:endParaRPr>
          </a:p>
          <a:p>
            <a:pPr marL="342900" indent="-342900" algn="l">
              <a:buFont typeface="Arial" panose="020B0604020202020204" pitchFamily="34" charset="0"/>
              <a:buChar char="•"/>
            </a:pPr>
            <a:r>
              <a:rPr lang="en-US" sz="1600" b="1" u="sng" dirty="0">
                <a:solidFill>
                  <a:schemeClr val="bg1"/>
                </a:solidFill>
              </a:rPr>
              <a:t>L5 Chondrites:</a:t>
            </a:r>
          </a:p>
          <a:p>
            <a:pPr lvl="1"/>
            <a:r>
              <a:rPr lang="en-US" sz="1600" dirty="0">
                <a:solidFill>
                  <a:schemeClr val="bg1"/>
                </a:solidFill>
              </a:rPr>
              <a:t>	</a:t>
            </a:r>
          </a:p>
          <a:p>
            <a:pPr lvl="1"/>
            <a:r>
              <a:rPr lang="en-US" sz="1600" dirty="0">
                <a:solidFill>
                  <a:schemeClr val="bg1"/>
                </a:solidFill>
              </a:rPr>
              <a:t>	</a:t>
            </a:r>
            <a:r>
              <a:rPr lang="en-US" sz="1600" u="sng" dirty="0">
                <a:solidFill>
                  <a:schemeClr val="bg1"/>
                </a:solidFill>
              </a:rPr>
              <a:t>L (Low Iron) Chondrites</a:t>
            </a:r>
            <a:r>
              <a:rPr lang="en-US" sz="1600" dirty="0">
                <a:solidFill>
                  <a:schemeClr val="bg1"/>
                </a:solidFill>
              </a:rPr>
              <a:t>: Typically around 20-25% by weight.</a:t>
            </a:r>
          </a:p>
          <a:p>
            <a:pPr lvl="1"/>
            <a:r>
              <a:rPr lang="en-US" sz="1600" dirty="0">
                <a:solidFill>
                  <a:schemeClr val="bg1"/>
                </a:solidFill>
              </a:rPr>
              <a:t>	</a:t>
            </a:r>
          </a:p>
          <a:p>
            <a:pPr algn="l"/>
            <a:r>
              <a:rPr lang="en-US" sz="1600" dirty="0">
                <a:solidFill>
                  <a:schemeClr val="bg1"/>
                </a:solidFill>
              </a:rPr>
              <a:t>	</a:t>
            </a:r>
            <a:r>
              <a:rPr lang="en-US" sz="1600" u="sng" dirty="0">
                <a:solidFill>
                  <a:schemeClr val="bg1"/>
                </a:solidFill>
              </a:rPr>
              <a:t>Type 5 (Petrologic Type</a:t>
            </a:r>
            <a:r>
              <a:rPr lang="en-US" sz="1600" dirty="0">
                <a:solidFill>
                  <a:schemeClr val="bg1"/>
                </a:solidFill>
              </a:rPr>
              <a:t>): Moderate thermal metamorphism. </a:t>
            </a:r>
          </a:p>
          <a:p>
            <a:pPr algn="l"/>
            <a:r>
              <a:rPr lang="en-US" sz="1600" dirty="0">
                <a:solidFill>
                  <a:schemeClr val="bg1"/>
                </a:solidFill>
              </a:rPr>
              <a:t>		(Chondrules are still present but may show signs of recrystallization.)</a:t>
            </a:r>
          </a:p>
          <a:p>
            <a:pPr lvl="1"/>
            <a:endParaRPr lang="en-US" sz="1600" dirty="0">
              <a:solidFill>
                <a:schemeClr val="bg1"/>
              </a:solidFill>
            </a:endParaRPr>
          </a:p>
          <a:p>
            <a:pPr lvl="1" algn="ctr"/>
            <a:r>
              <a:rPr lang="en-US" sz="1600" dirty="0">
                <a:solidFill>
                  <a:srgbClr val="FFFF00"/>
                </a:solidFill>
              </a:rPr>
              <a:t>Chondrules are small, round particles found within chondritic meteorites, which are some of the oldest and most primitive materials in the solar system. They are typically composed of silicate minerals and can range in size from a fraction of a millimeter to several millimeters in diameter.</a:t>
            </a:r>
          </a:p>
        </p:txBody>
      </p:sp>
    </p:spTree>
    <p:extLst>
      <p:ext uri="{BB962C8B-B14F-4D97-AF65-F5344CB8AC3E}">
        <p14:creationId xmlns:p14="http://schemas.microsoft.com/office/powerpoint/2010/main" val="1159101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lstStyle/>
          <a:p>
            <a:r>
              <a:rPr lang="en-US" dirty="0">
                <a:solidFill>
                  <a:schemeClr val="bg1"/>
                </a:solidFill>
              </a:rPr>
              <a:t>Top 3 Meteorites Found</a:t>
            </a:r>
          </a:p>
        </p:txBody>
      </p:sp>
      <p:pic>
        <p:nvPicPr>
          <p:cNvPr id="3" name="Picture 2">
            <a:extLst>
              <a:ext uri="{FF2B5EF4-FFF2-40B4-BE49-F238E27FC236}">
                <a16:creationId xmlns:a16="http://schemas.microsoft.com/office/drawing/2014/main" id="{846336A7-C19A-50E1-689C-A6F5705DFBC2}"/>
              </a:ext>
            </a:extLst>
          </p:cNvPr>
          <p:cNvPicPr>
            <a:picLocks noChangeAspect="1"/>
          </p:cNvPicPr>
          <p:nvPr/>
        </p:nvPicPr>
        <p:blipFill>
          <a:blip r:embed="rId3"/>
          <a:stretch>
            <a:fillRect/>
          </a:stretch>
        </p:blipFill>
        <p:spPr>
          <a:xfrm>
            <a:off x="7867650" y="3257543"/>
            <a:ext cx="3543300" cy="2657475"/>
          </a:xfrm>
          <a:prstGeom prst="rect">
            <a:avLst/>
          </a:prstGeom>
        </p:spPr>
      </p:pic>
      <p:pic>
        <p:nvPicPr>
          <p:cNvPr id="5" name="Picture 4">
            <a:extLst>
              <a:ext uri="{FF2B5EF4-FFF2-40B4-BE49-F238E27FC236}">
                <a16:creationId xmlns:a16="http://schemas.microsoft.com/office/drawing/2014/main" id="{A6717049-C594-F545-2E82-2F94B8DFC959}"/>
              </a:ext>
            </a:extLst>
          </p:cNvPr>
          <p:cNvPicPr>
            <a:picLocks noChangeAspect="1"/>
          </p:cNvPicPr>
          <p:nvPr/>
        </p:nvPicPr>
        <p:blipFill>
          <a:blip r:embed="rId4"/>
          <a:stretch>
            <a:fillRect/>
          </a:stretch>
        </p:blipFill>
        <p:spPr>
          <a:xfrm>
            <a:off x="4324350" y="3257542"/>
            <a:ext cx="3543300" cy="2657475"/>
          </a:xfrm>
          <a:prstGeom prst="rect">
            <a:avLst/>
          </a:prstGeom>
        </p:spPr>
      </p:pic>
      <p:pic>
        <p:nvPicPr>
          <p:cNvPr id="6" name="Picture 5">
            <a:extLst>
              <a:ext uri="{FF2B5EF4-FFF2-40B4-BE49-F238E27FC236}">
                <a16:creationId xmlns:a16="http://schemas.microsoft.com/office/drawing/2014/main" id="{4282D032-896F-020A-7FA6-15AC4A52A700}"/>
              </a:ext>
            </a:extLst>
          </p:cNvPr>
          <p:cNvPicPr>
            <a:picLocks noChangeAspect="1"/>
          </p:cNvPicPr>
          <p:nvPr/>
        </p:nvPicPr>
        <p:blipFill>
          <a:blip r:embed="rId5"/>
          <a:stretch>
            <a:fillRect/>
          </a:stretch>
        </p:blipFill>
        <p:spPr>
          <a:xfrm>
            <a:off x="781049" y="3257541"/>
            <a:ext cx="3543301" cy="2657476"/>
          </a:xfrm>
          <a:prstGeom prst="rect">
            <a:avLst/>
          </a:prstGeom>
        </p:spPr>
      </p:pic>
      <p:sp>
        <p:nvSpPr>
          <p:cNvPr id="7" name="Title 1">
            <a:extLst>
              <a:ext uri="{FF2B5EF4-FFF2-40B4-BE49-F238E27FC236}">
                <a16:creationId xmlns:a16="http://schemas.microsoft.com/office/drawing/2014/main" id="{0019D304-54B8-3D2E-68A5-BFE67E67A099}"/>
              </a:ext>
            </a:extLst>
          </p:cNvPr>
          <p:cNvSpPr txBox="1">
            <a:spLocks/>
          </p:cNvSpPr>
          <p:nvPr/>
        </p:nvSpPr>
        <p:spPr>
          <a:xfrm>
            <a:off x="800106" y="2334411"/>
            <a:ext cx="3543300" cy="923130"/>
          </a:xfrm>
          <a:prstGeom prst="rect">
            <a:avLst/>
          </a:prstGeom>
          <a:solidFill>
            <a:schemeClr val="tx1">
              <a:alpha val="5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bg1"/>
                </a:solidFill>
              </a:rPr>
              <a:t>L6</a:t>
            </a:r>
          </a:p>
        </p:txBody>
      </p:sp>
      <p:sp>
        <p:nvSpPr>
          <p:cNvPr id="8" name="Title 1">
            <a:extLst>
              <a:ext uri="{FF2B5EF4-FFF2-40B4-BE49-F238E27FC236}">
                <a16:creationId xmlns:a16="http://schemas.microsoft.com/office/drawing/2014/main" id="{A6D40986-3121-28A3-1722-5BC95140CD9A}"/>
              </a:ext>
            </a:extLst>
          </p:cNvPr>
          <p:cNvSpPr txBox="1">
            <a:spLocks/>
          </p:cNvSpPr>
          <p:nvPr/>
        </p:nvSpPr>
        <p:spPr>
          <a:xfrm>
            <a:off x="4333878" y="2334411"/>
            <a:ext cx="3543300" cy="923130"/>
          </a:xfrm>
          <a:prstGeom prst="rect">
            <a:avLst/>
          </a:prstGeom>
          <a:solidFill>
            <a:schemeClr val="tx1">
              <a:alpha val="5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bg1"/>
                </a:solidFill>
              </a:rPr>
              <a:t>H5</a:t>
            </a:r>
          </a:p>
        </p:txBody>
      </p:sp>
      <p:sp>
        <p:nvSpPr>
          <p:cNvPr id="9" name="Title 1">
            <a:extLst>
              <a:ext uri="{FF2B5EF4-FFF2-40B4-BE49-F238E27FC236}">
                <a16:creationId xmlns:a16="http://schemas.microsoft.com/office/drawing/2014/main" id="{A3470685-A9ED-C4F1-1C13-8F5A29B6D98D}"/>
              </a:ext>
            </a:extLst>
          </p:cNvPr>
          <p:cNvSpPr txBox="1">
            <a:spLocks/>
          </p:cNvSpPr>
          <p:nvPr/>
        </p:nvSpPr>
        <p:spPr>
          <a:xfrm>
            <a:off x="7877177" y="2334411"/>
            <a:ext cx="3543300" cy="923130"/>
          </a:xfrm>
          <a:prstGeom prst="rect">
            <a:avLst/>
          </a:prstGeom>
          <a:solidFill>
            <a:schemeClr val="tx1">
              <a:alpha val="5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bg1"/>
                </a:solidFill>
              </a:rPr>
              <a:t>L5</a:t>
            </a:r>
          </a:p>
        </p:txBody>
      </p:sp>
    </p:spTree>
    <p:extLst>
      <p:ext uri="{BB962C8B-B14F-4D97-AF65-F5344CB8AC3E}">
        <p14:creationId xmlns:p14="http://schemas.microsoft.com/office/powerpoint/2010/main" val="80011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normAutofit fontScale="90000"/>
          </a:bodyPr>
          <a:lstStyle/>
          <a:p>
            <a:r>
              <a:rPr lang="en-US" dirty="0">
                <a:solidFill>
                  <a:schemeClr val="bg1"/>
                </a:solidFill>
              </a:rPr>
              <a:t>Top 3 Found 1970 – 2012 (Hist)</a:t>
            </a:r>
          </a:p>
        </p:txBody>
      </p:sp>
      <p:pic>
        <p:nvPicPr>
          <p:cNvPr id="10" name="Picture 9">
            <a:extLst>
              <a:ext uri="{FF2B5EF4-FFF2-40B4-BE49-F238E27FC236}">
                <a16:creationId xmlns:a16="http://schemas.microsoft.com/office/drawing/2014/main" id="{1BF1463E-DCF8-C3EB-B131-6ED719B69BD4}"/>
              </a:ext>
            </a:extLst>
          </p:cNvPr>
          <p:cNvPicPr>
            <a:picLocks noChangeAspect="1"/>
          </p:cNvPicPr>
          <p:nvPr/>
        </p:nvPicPr>
        <p:blipFill>
          <a:blip r:embed="rId3"/>
          <a:stretch>
            <a:fillRect/>
          </a:stretch>
        </p:blipFill>
        <p:spPr>
          <a:xfrm>
            <a:off x="2436018" y="1677987"/>
            <a:ext cx="7319963" cy="4879975"/>
          </a:xfrm>
          <a:prstGeom prst="rect">
            <a:avLst/>
          </a:prstGeom>
        </p:spPr>
      </p:pic>
    </p:spTree>
    <p:extLst>
      <p:ext uri="{BB962C8B-B14F-4D97-AF65-F5344CB8AC3E}">
        <p14:creationId xmlns:p14="http://schemas.microsoft.com/office/powerpoint/2010/main" val="3051252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normAutofit fontScale="90000"/>
          </a:bodyPr>
          <a:lstStyle/>
          <a:p>
            <a:r>
              <a:rPr lang="en-US" dirty="0">
                <a:solidFill>
                  <a:schemeClr val="bg1"/>
                </a:solidFill>
              </a:rPr>
              <a:t>Top 3 Found 1970 – 2012 (KDE)</a:t>
            </a:r>
          </a:p>
        </p:txBody>
      </p:sp>
      <p:pic>
        <p:nvPicPr>
          <p:cNvPr id="4" name="Picture 3">
            <a:extLst>
              <a:ext uri="{FF2B5EF4-FFF2-40B4-BE49-F238E27FC236}">
                <a16:creationId xmlns:a16="http://schemas.microsoft.com/office/drawing/2014/main" id="{62A0A9B9-05E3-E634-E219-75FB97893E19}"/>
              </a:ext>
            </a:extLst>
          </p:cNvPr>
          <p:cNvPicPr>
            <a:picLocks noChangeAspect="1"/>
          </p:cNvPicPr>
          <p:nvPr/>
        </p:nvPicPr>
        <p:blipFill>
          <a:blip r:embed="rId3"/>
          <a:stretch>
            <a:fillRect/>
          </a:stretch>
        </p:blipFill>
        <p:spPr>
          <a:xfrm>
            <a:off x="2500312" y="1735138"/>
            <a:ext cx="7191375" cy="4794250"/>
          </a:xfrm>
          <a:prstGeom prst="rect">
            <a:avLst/>
          </a:prstGeom>
        </p:spPr>
      </p:pic>
    </p:spTree>
    <p:extLst>
      <p:ext uri="{BB962C8B-B14F-4D97-AF65-F5344CB8AC3E}">
        <p14:creationId xmlns:p14="http://schemas.microsoft.com/office/powerpoint/2010/main" val="3047024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lstStyle/>
          <a:p>
            <a:r>
              <a:rPr lang="en-US" dirty="0">
                <a:solidFill>
                  <a:schemeClr val="bg1"/>
                </a:solidFill>
              </a:rPr>
              <a:t>Histogram vs KDE</a:t>
            </a:r>
          </a:p>
        </p:txBody>
      </p:sp>
      <p:pic>
        <p:nvPicPr>
          <p:cNvPr id="3" name="Picture 2">
            <a:extLst>
              <a:ext uri="{FF2B5EF4-FFF2-40B4-BE49-F238E27FC236}">
                <a16:creationId xmlns:a16="http://schemas.microsoft.com/office/drawing/2014/main" id="{756947A6-176D-157A-039D-25F32411300B}"/>
              </a:ext>
            </a:extLst>
          </p:cNvPr>
          <p:cNvPicPr>
            <a:picLocks noChangeAspect="1"/>
          </p:cNvPicPr>
          <p:nvPr/>
        </p:nvPicPr>
        <p:blipFill>
          <a:blip r:embed="rId3"/>
          <a:stretch>
            <a:fillRect/>
          </a:stretch>
        </p:blipFill>
        <p:spPr>
          <a:xfrm>
            <a:off x="221455" y="1663700"/>
            <a:ext cx="5874545" cy="4879975"/>
          </a:xfrm>
          <a:prstGeom prst="rect">
            <a:avLst/>
          </a:prstGeom>
        </p:spPr>
      </p:pic>
      <p:pic>
        <p:nvPicPr>
          <p:cNvPr id="4" name="Picture 3">
            <a:extLst>
              <a:ext uri="{FF2B5EF4-FFF2-40B4-BE49-F238E27FC236}">
                <a16:creationId xmlns:a16="http://schemas.microsoft.com/office/drawing/2014/main" id="{02AED205-F4F7-7D87-01B5-3BB80C677963}"/>
              </a:ext>
            </a:extLst>
          </p:cNvPr>
          <p:cNvPicPr>
            <a:picLocks noChangeAspect="1"/>
          </p:cNvPicPr>
          <p:nvPr/>
        </p:nvPicPr>
        <p:blipFill>
          <a:blip r:embed="rId4"/>
          <a:stretch>
            <a:fillRect/>
          </a:stretch>
        </p:blipFill>
        <p:spPr>
          <a:xfrm>
            <a:off x="6096000" y="1663700"/>
            <a:ext cx="5874545" cy="4879975"/>
          </a:xfrm>
          <a:prstGeom prst="rect">
            <a:avLst/>
          </a:prstGeom>
        </p:spPr>
      </p:pic>
    </p:spTree>
    <p:extLst>
      <p:ext uri="{BB962C8B-B14F-4D97-AF65-F5344CB8AC3E}">
        <p14:creationId xmlns:p14="http://schemas.microsoft.com/office/powerpoint/2010/main" val="3057685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DF38-09CF-5524-39A3-EEA184561690}"/>
              </a:ext>
            </a:extLst>
          </p:cNvPr>
          <p:cNvSpPr>
            <a:spLocks noGrp="1"/>
          </p:cNvSpPr>
          <p:nvPr>
            <p:ph type="ctrTitle"/>
          </p:nvPr>
        </p:nvSpPr>
        <p:spPr>
          <a:xfrm>
            <a:off x="1524000" y="442913"/>
            <a:ext cx="9144000" cy="923130"/>
          </a:xfrm>
          <a:solidFill>
            <a:schemeClr val="tx1">
              <a:alpha val="55000"/>
            </a:schemeClr>
          </a:solidFill>
        </p:spPr>
        <p:txBody>
          <a:bodyPr/>
          <a:lstStyle/>
          <a:p>
            <a:r>
              <a:rPr lang="en-US" dirty="0">
                <a:solidFill>
                  <a:schemeClr val="bg1"/>
                </a:solidFill>
              </a:rPr>
              <a:t>Meteorite Mass Totals</a:t>
            </a:r>
          </a:p>
        </p:txBody>
      </p:sp>
      <p:grpSp>
        <p:nvGrpSpPr>
          <p:cNvPr id="19" name="Group 18">
            <a:extLst>
              <a:ext uri="{FF2B5EF4-FFF2-40B4-BE49-F238E27FC236}">
                <a16:creationId xmlns:a16="http://schemas.microsoft.com/office/drawing/2014/main" id="{5D8AED48-2ED4-9D71-F8C5-C3D25F467C60}"/>
              </a:ext>
            </a:extLst>
          </p:cNvPr>
          <p:cNvGrpSpPr/>
          <p:nvPr/>
        </p:nvGrpSpPr>
        <p:grpSpPr>
          <a:xfrm>
            <a:off x="365864" y="1891430"/>
            <a:ext cx="11460271" cy="4658115"/>
            <a:chOff x="683348" y="1816274"/>
            <a:chExt cx="11127652" cy="4470225"/>
          </a:xfrm>
        </p:grpSpPr>
        <p:pic>
          <p:nvPicPr>
            <p:cNvPr id="13" name="Picture 12">
              <a:extLst>
                <a:ext uri="{FF2B5EF4-FFF2-40B4-BE49-F238E27FC236}">
                  <a16:creationId xmlns:a16="http://schemas.microsoft.com/office/drawing/2014/main" id="{20431958-57E7-1693-C0B8-74D89F7A7C35}"/>
                </a:ext>
              </a:extLst>
            </p:cNvPr>
            <p:cNvPicPr>
              <a:picLocks noChangeAspect="1"/>
            </p:cNvPicPr>
            <p:nvPr/>
          </p:nvPicPr>
          <p:blipFill>
            <a:blip r:embed="rId3"/>
            <a:stretch>
              <a:fillRect/>
            </a:stretch>
          </p:blipFill>
          <p:spPr>
            <a:xfrm>
              <a:off x="3465261" y="1816274"/>
              <a:ext cx="8345739" cy="4470225"/>
            </a:xfrm>
            <a:prstGeom prst="rect">
              <a:avLst/>
            </a:prstGeom>
          </p:spPr>
        </p:pic>
        <p:pic>
          <p:nvPicPr>
            <p:cNvPr id="17" name="Picture 16">
              <a:extLst>
                <a:ext uri="{FF2B5EF4-FFF2-40B4-BE49-F238E27FC236}">
                  <a16:creationId xmlns:a16="http://schemas.microsoft.com/office/drawing/2014/main" id="{1086C50B-FB37-2E46-08F2-166DE743DC23}"/>
                </a:ext>
              </a:extLst>
            </p:cNvPr>
            <p:cNvPicPr>
              <a:picLocks noChangeAspect="1"/>
            </p:cNvPicPr>
            <p:nvPr/>
          </p:nvPicPr>
          <p:blipFill>
            <a:blip r:embed="rId4"/>
            <a:stretch>
              <a:fillRect/>
            </a:stretch>
          </p:blipFill>
          <p:spPr>
            <a:xfrm>
              <a:off x="683348" y="1816274"/>
              <a:ext cx="2781913" cy="4470225"/>
            </a:xfrm>
            <a:prstGeom prst="rect">
              <a:avLst/>
            </a:prstGeom>
          </p:spPr>
        </p:pic>
      </p:grpSp>
      <p:sp>
        <p:nvSpPr>
          <p:cNvPr id="20" name="TextBox 19">
            <a:extLst>
              <a:ext uri="{FF2B5EF4-FFF2-40B4-BE49-F238E27FC236}">
                <a16:creationId xmlns:a16="http://schemas.microsoft.com/office/drawing/2014/main" id="{C0BE44A3-E1B9-D80B-C3B8-6BB00923AE9D}"/>
              </a:ext>
            </a:extLst>
          </p:cNvPr>
          <p:cNvSpPr txBox="1"/>
          <p:nvPr/>
        </p:nvSpPr>
        <p:spPr>
          <a:xfrm>
            <a:off x="2929567" y="2317314"/>
            <a:ext cx="1830323" cy="307777"/>
          </a:xfrm>
          <a:prstGeom prst="rect">
            <a:avLst/>
          </a:prstGeom>
          <a:noFill/>
        </p:spPr>
        <p:txBody>
          <a:bodyPr wrap="square" rtlCol="0">
            <a:spAutoFit/>
          </a:bodyPr>
          <a:lstStyle/>
          <a:p>
            <a:r>
              <a:rPr lang="en-US" sz="1400" dirty="0">
                <a:solidFill>
                  <a:srgbClr val="FF0000"/>
                </a:solidFill>
              </a:rPr>
              <a:t>60,000,000 (g)</a:t>
            </a:r>
          </a:p>
        </p:txBody>
      </p:sp>
    </p:spTree>
    <p:extLst>
      <p:ext uri="{BB962C8B-B14F-4D97-AF65-F5344CB8AC3E}">
        <p14:creationId xmlns:p14="http://schemas.microsoft.com/office/powerpoint/2010/main" val="726106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195</TotalTime>
  <Words>249</Words>
  <Application>Microsoft Office PowerPoint</Application>
  <PresentationFormat>Widescreen</PresentationFormat>
  <Paragraphs>38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Aptos</vt:lpstr>
      <vt:lpstr>Aptos Display</vt:lpstr>
      <vt:lpstr>Arial</vt:lpstr>
      <vt:lpstr>Office Theme</vt:lpstr>
      <vt:lpstr>Found Meteorite Data Analysis</vt:lpstr>
      <vt:lpstr>Total Meteorites Found</vt:lpstr>
      <vt:lpstr>Total Meteorites Found (1970 – 2012)</vt:lpstr>
      <vt:lpstr>Top 3 Meteorites Found</vt:lpstr>
      <vt:lpstr>Top 3 Meteorites Found</vt:lpstr>
      <vt:lpstr>Top 3 Found 1970 – 2012 (Hist)</vt:lpstr>
      <vt:lpstr>Top 3 Found 1970 – 2012 (KDE)</vt:lpstr>
      <vt:lpstr>Histogram vs KDE</vt:lpstr>
      <vt:lpstr>Meteorite Mass Totals</vt:lpstr>
      <vt:lpstr>Meteorite Mass (Truncated)</vt:lpstr>
      <vt:lpstr>Title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 Baldwin</dc:creator>
  <cp:lastModifiedBy>E. Baldwin</cp:lastModifiedBy>
  <cp:revision>6</cp:revision>
  <dcterms:created xsi:type="dcterms:W3CDTF">2024-06-18T21:45:36Z</dcterms:created>
  <dcterms:modified xsi:type="dcterms:W3CDTF">2024-06-21T22:12:45Z</dcterms:modified>
</cp:coreProperties>
</file>

<file path=docProps/thumbnail.jpeg>
</file>